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30"/>
  </p:notesMasterIdLst>
  <p:handoutMasterIdLst>
    <p:handoutMasterId r:id="rId31"/>
  </p:handoutMasterIdLst>
  <p:sldIdLst>
    <p:sldId id="257" r:id="rId4"/>
    <p:sldId id="259" r:id="rId5"/>
    <p:sldId id="260" r:id="rId6"/>
    <p:sldId id="261" r:id="rId7"/>
    <p:sldId id="262" r:id="rId8"/>
    <p:sldId id="263" r:id="rId9"/>
    <p:sldId id="265" r:id="rId10"/>
    <p:sldId id="284" r:id="rId11"/>
    <p:sldId id="268" r:id="rId12"/>
    <p:sldId id="270" r:id="rId13"/>
    <p:sldId id="288" r:id="rId14"/>
    <p:sldId id="287" r:id="rId15"/>
    <p:sldId id="276" r:id="rId16"/>
    <p:sldId id="286" r:id="rId17"/>
    <p:sldId id="282" r:id="rId18"/>
    <p:sldId id="279" r:id="rId19"/>
    <p:sldId id="278" r:id="rId20"/>
    <p:sldId id="280" r:id="rId21"/>
    <p:sldId id="281" r:id="rId22"/>
    <p:sldId id="283" r:id="rId23"/>
    <p:sldId id="289" r:id="rId24"/>
    <p:sldId id="290" r:id="rId25"/>
    <p:sldId id="291" r:id="rId26"/>
    <p:sldId id="292" r:id="rId27"/>
    <p:sldId id="293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6" d="100"/>
          <a:sy n="106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7119-8266-4898-B1EA-F5B521FE1714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91CA-543F-4D84-82E0-6BEBE9008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068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808CB-A555-41AE-A369-0D7698FF9310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BD964-ADA3-4B54-B88C-EE740755B8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5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12/16/2014 9:15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07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12/16/2014 9:15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05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71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12/16/2014 9:15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07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491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82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12/16/2014 9:15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24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12/16/2014 9:15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3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pic>
        <p:nvPicPr>
          <p:cNvPr id="4" name="Picture 3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912118"/>
            <a:ext cx="9144000" cy="3202682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med"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336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 spd="med">
    <p:pull dir="u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med">
    <p:pull dir="u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096" y="4869160"/>
            <a:ext cx="3563888" cy="821332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ru-RU" sz="3200" dirty="0" smtClean="0">
                <a:effectLst/>
              </a:rPr>
              <a:t>3(15). 10. </a:t>
            </a:r>
            <a:r>
              <a:rPr lang="ru-RU" sz="3200" dirty="0">
                <a:effectLst/>
              </a:rPr>
              <a:t>1814 </a:t>
            </a:r>
            <a:r>
              <a:rPr lang="ru-RU" sz="3200" dirty="0" smtClean="0">
                <a:effectLst/>
              </a:rPr>
              <a:t>г</a:t>
            </a:r>
            <a:r>
              <a:rPr lang="be-BY" sz="3200" dirty="0" smtClean="0">
                <a:effectLst/>
              </a:rPr>
              <a:t>.</a:t>
            </a:r>
            <a:r>
              <a:rPr lang="ru-RU" sz="3200" dirty="0" smtClean="0">
                <a:effectLst/>
              </a:rPr>
              <a:t>  - </a:t>
            </a:r>
            <a:r>
              <a:rPr lang="ru-RU" sz="3200" dirty="0">
                <a:effectLst/>
              </a:rPr>
              <a:t>15(27</a:t>
            </a:r>
            <a:r>
              <a:rPr lang="ru-RU" sz="3200" dirty="0" smtClean="0">
                <a:effectLst/>
              </a:rPr>
              <a:t>). 07. </a:t>
            </a:r>
            <a:r>
              <a:rPr lang="ru-RU" sz="3200" dirty="0">
                <a:effectLst/>
              </a:rPr>
              <a:t>1841 </a:t>
            </a:r>
            <a:r>
              <a:rPr lang="ru-RU" sz="3200" dirty="0" smtClean="0">
                <a:effectLst/>
              </a:rPr>
              <a:t>г.</a:t>
            </a:r>
            <a:endParaRPr lang="ru-RU" sz="32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548680"/>
            <a:ext cx="4067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cs typeface="Arial"/>
              </a:rPr>
              <a:t>Михаил Юрьевич Лермонтов</a:t>
            </a:r>
            <a:r>
              <a:rPr lang="ru-RU" sz="4800" b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/>
            </a:r>
            <a:br>
              <a:rPr lang="ru-RU" sz="4800" b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</a:br>
            <a:endParaRPr lang="ru-RU" sz="4800" b="1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48680"/>
            <a:ext cx="4932040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830"/>
            <a:ext cx="52565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000" dirty="0" smtClean="0"/>
              <a:t>К </a:t>
            </a:r>
            <a:r>
              <a:rPr lang="ru-RU" sz="2000" dirty="0"/>
              <a:t>1830 году </a:t>
            </a:r>
            <a:r>
              <a:rPr lang="ru-RU" sz="2000" dirty="0" smtClean="0"/>
              <a:t>поэт знакомится </a:t>
            </a:r>
            <a:r>
              <a:rPr lang="ru-RU" sz="2000" dirty="0"/>
              <a:t>с Натальей Фёдоровной </a:t>
            </a:r>
            <a:r>
              <a:rPr lang="ru-RU" sz="2000" dirty="0" smtClean="0"/>
              <a:t>Ивановой</a:t>
            </a:r>
            <a:r>
              <a:rPr lang="ru-RU" sz="2000" dirty="0"/>
              <a:t> — таинственной незнакомкой Н. Ф. И., чьи инициалы удалось раскрыть Ираклию Андроникову. Ей посвящён так называемый «ивановский цикл» из </a:t>
            </a:r>
            <a:r>
              <a:rPr lang="ru-RU" sz="2000" dirty="0" smtClean="0"/>
              <a:t>30 стихов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К </a:t>
            </a:r>
            <a:r>
              <a:rPr lang="ru-RU" sz="2000" dirty="0"/>
              <a:t>Ивановой </a:t>
            </a:r>
            <a:r>
              <a:rPr lang="ru-RU" sz="2000" dirty="0" smtClean="0"/>
              <a:t>Лермонтов </a:t>
            </a:r>
            <a:r>
              <a:rPr lang="ru-RU" sz="2000" dirty="0"/>
              <a:t>впервые почувствовал взаимное чувство. Однако вскоре в их отношениях </a:t>
            </a:r>
            <a:r>
              <a:rPr lang="ru-RU" sz="2000" dirty="0" smtClean="0"/>
              <a:t>наступила </a:t>
            </a:r>
            <a:r>
              <a:rPr lang="ru-RU" sz="2000" dirty="0"/>
              <a:t>непонятная </a:t>
            </a:r>
            <a:r>
              <a:rPr lang="ru-RU" sz="2000" dirty="0" smtClean="0"/>
              <a:t>перемена: пылкому </a:t>
            </a:r>
            <a:r>
              <a:rPr lang="ru-RU" sz="2000" dirty="0"/>
              <a:t>молодому поэту </a:t>
            </a:r>
            <a:r>
              <a:rPr lang="ru-RU" sz="2000" dirty="0" smtClean="0"/>
              <a:t>Иванова предпочла </a:t>
            </a:r>
            <a:r>
              <a:rPr lang="ru-RU" sz="2000" dirty="0"/>
              <a:t>более опытного и состоятельного соперника. </a:t>
            </a:r>
            <a:endParaRPr lang="ru-RU" sz="2000" dirty="0" smtClean="0"/>
          </a:p>
          <a:p>
            <a:r>
              <a:rPr lang="ru-RU" sz="2000" dirty="0" smtClean="0"/>
              <a:t>К </a:t>
            </a:r>
            <a:r>
              <a:rPr lang="ru-RU" sz="2000" dirty="0"/>
              <a:t>лету 1831 года в творчестве Лермонтова становится ключевой тема измены, неверности. Из «ивановского» цикла стихов явствует, насколько мучительно переживал поэт это чувство. В стихах, обращённых к Н. Ф. Ивановой, не содержится никаких прямых указаний на причины сердечной драмы двух людей, на первом месте лишь само чувство неразделённой </a:t>
            </a:r>
            <a:r>
              <a:rPr lang="ru-RU" sz="2000" dirty="0" smtClean="0"/>
              <a:t>любви.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6584" y="188640"/>
            <a:ext cx="3740883" cy="58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48752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15867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3162" y="66814"/>
            <a:ext cx="620715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луч зари, как розы Леля,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Прекрасен цвет ее ланит;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у </a:t>
            </a:r>
            <a:r>
              <a:rPr lang="ru-RU" sz="2000" dirty="0" err="1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мадоны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Рафаэля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Ее молчанье говорит.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людьми горда, судьбе покорна,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откровенна, не притворна,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Нарочно, </a:t>
            </a:r>
            <a:r>
              <a:rPr lang="ru-RU" sz="2000" dirty="0" err="1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мнилося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она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Была для счастья создана.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свет чего не уничтожит?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благородное снесет,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Какую душу не сожмет,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Чье самолюбье не умножит?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чьих не обольстит очей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Нарядной маскою своей?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Стихотворение обращено к возлюбленной М. Ю. Лермонтова Н. Ф. Ивановой.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4464496" cy="6741368"/>
          </a:xfrm>
        </p:spPr>
        <p:txBody>
          <a:bodyPr/>
          <a:lstStyle/>
          <a:p>
            <a:pPr algn="r"/>
            <a:r>
              <a:rPr lang="ru-RU" sz="1800" b="1" dirty="0" smtClean="0"/>
              <a:t>Русалка</a:t>
            </a:r>
            <a:endParaRPr lang="ru-RU" sz="1800" dirty="0" smtClean="0"/>
          </a:p>
          <a:p>
            <a:r>
              <a:rPr lang="ru-RU" sz="1400" dirty="0" smtClean="0"/>
              <a:t> </a:t>
            </a:r>
            <a:r>
              <a:rPr lang="ru-RU" sz="1600" dirty="0" smtClean="0"/>
              <a:t>Русалка плыла по реке голубой,</a:t>
            </a:r>
          </a:p>
          <a:p>
            <a:r>
              <a:rPr lang="ru-RU" sz="1600" dirty="0" smtClean="0"/>
              <a:t>   Озаряема полной луной;</a:t>
            </a:r>
          </a:p>
          <a:p>
            <a:r>
              <a:rPr lang="ru-RU" sz="1600" dirty="0" smtClean="0"/>
              <a:t>И старалась она доплеснуть до луны</a:t>
            </a:r>
          </a:p>
          <a:p>
            <a:r>
              <a:rPr lang="ru-RU" sz="1600" dirty="0" smtClean="0"/>
              <a:t>   Серебристую пену волны.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И шумя и крутясь, колебала река</a:t>
            </a:r>
          </a:p>
          <a:p>
            <a:r>
              <a:rPr lang="ru-RU" sz="1600" dirty="0" smtClean="0"/>
              <a:t>   Отражённые в ней облака;</a:t>
            </a:r>
          </a:p>
          <a:p>
            <a:r>
              <a:rPr lang="ru-RU" sz="1600" dirty="0" smtClean="0"/>
              <a:t>И пела русалка - и звук её слов</a:t>
            </a:r>
          </a:p>
          <a:p>
            <a:r>
              <a:rPr lang="ru-RU" sz="1600" dirty="0" smtClean="0"/>
              <a:t>   Долетал до крутых берегов.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И пела русалка: "На дне у меня</a:t>
            </a:r>
          </a:p>
          <a:p>
            <a:r>
              <a:rPr lang="ru-RU" sz="1600" dirty="0" smtClean="0"/>
              <a:t>   Играет мерцание дня;</a:t>
            </a:r>
          </a:p>
          <a:p>
            <a:r>
              <a:rPr lang="ru-RU" sz="1600" dirty="0" smtClean="0"/>
              <a:t>Там рыбок златые гуляют стада;</a:t>
            </a:r>
          </a:p>
          <a:p>
            <a:r>
              <a:rPr lang="ru-RU" sz="1600" dirty="0" smtClean="0"/>
              <a:t>   Там хрустальные есть города;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И там на подушке из ярких песков</a:t>
            </a:r>
          </a:p>
          <a:p>
            <a:r>
              <a:rPr lang="ru-RU" sz="1600" dirty="0" smtClean="0"/>
              <a:t>   Под тенью густых тростников</a:t>
            </a:r>
          </a:p>
          <a:p>
            <a:r>
              <a:rPr lang="ru-RU" sz="1600" dirty="0" smtClean="0"/>
              <a:t>Спит витязь, добыча ревнивой волны,</a:t>
            </a:r>
          </a:p>
          <a:p>
            <a:r>
              <a:rPr lang="ru-RU" sz="1600" dirty="0" smtClean="0"/>
              <a:t>   Спит витязь чужой стороны.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Расчёсывать кольца шелковых кудрей</a:t>
            </a:r>
          </a:p>
          <a:p>
            <a:r>
              <a:rPr lang="ru-RU" sz="1600" dirty="0" smtClean="0"/>
              <a:t>   Мы любим во мраке ночей,</a:t>
            </a:r>
          </a:p>
          <a:p>
            <a:r>
              <a:rPr lang="ru-RU" sz="1600" dirty="0" smtClean="0"/>
              <a:t>И в чело и в уста мы в полуденный час</a:t>
            </a:r>
          </a:p>
          <a:p>
            <a:r>
              <a:rPr lang="ru-RU" sz="1600" dirty="0" smtClean="0"/>
              <a:t>   Целовали красавца не раз».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Так пела русалка над синей рекой,</a:t>
            </a:r>
          </a:p>
          <a:p>
            <a:r>
              <a:rPr lang="ru-RU" sz="1600" dirty="0" smtClean="0"/>
              <a:t>   Полна непонятной тоской;</a:t>
            </a:r>
          </a:p>
          <a:p>
            <a:r>
              <a:rPr lang="ru-RU" sz="1600" dirty="0" smtClean="0"/>
              <a:t>И, шумно катясь, колебала река</a:t>
            </a:r>
          </a:p>
          <a:p>
            <a:r>
              <a:rPr lang="ru-RU" sz="1600" dirty="0" smtClean="0"/>
              <a:t>   Отражённые в ней облака.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39229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132856"/>
            <a:ext cx="324896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Парус</a:t>
            </a:r>
          </a:p>
          <a:p>
            <a:endParaRPr lang="ru-RU" dirty="0"/>
          </a:p>
          <a:p>
            <a:r>
              <a:rPr lang="ru-RU" dirty="0" smtClean="0"/>
              <a:t>Белеет </a:t>
            </a:r>
            <a:r>
              <a:rPr lang="ru-RU" dirty="0"/>
              <a:t>парус одинокой</a:t>
            </a:r>
            <a:br>
              <a:rPr lang="ru-RU" dirty="0"/>
            </a:br>
            <a:r>
              <a:rPr lang="ru-RU" dirty="0"/>
              <a:t>В тумане моря голубом!..</a:t>
            </a:r>
            <a:br>
              <a:rPr lang="ru-RU" dirty="0"/>
            </a:br>
            <a:r>
              <a:rPr lang="ru-RU" dirty="0"/>
              <a:t>Что ищет он в стране далекой?</a:t>
            </a:r>
            <a:br>
              <a:rPr lang="ru-RU" dirty="0"/>
            </a:br>
            <a:r>
              <a:rPr lang="ru-RU" dirty="0"/>
              <a:t>Что кинул он в краю родном?..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Играют </a:t>
            </a:r>
            <a:r>
              <a:rPr lang="ru-RU" dirty="0"/>
              <a:t>волны — ветер свищет,</a:t>
            </a:r>
            <a:br>
              <a:rPr lang="ru-RU" dirty="0"/>
            </a:br>
            <a:r>
              <a:rPr lang="ru-RU" dirty="0"/>
              <a:t>И мачта гнется и </a:t>
            </a:r>
            <a:r>
              <a:rPr lang="ru-RU" dirty="0" err="1" smtClean="0"/>
              <a:t>скрыпит</a:t>
            </a:r>
            <a:r>
              <a:rPr lang="ru-RU" dirty="0" smtClean="0"/>
              <a:t>...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Увы! он </a:t>
            </a:r>
            <a:r>
              <a:rPr lang="ru-RU" dirty="0" err="1" smtClean="0"/>
              <a:t>счастия</a:t>
            </a:r>
            <a:r>
              <a:rPr lang="ru-RU" dirty="0" smtClean="0"/>
              <a:t> </a:t>
            </a:r>
            <a:r>
              <a:rPr lang="ru-RU" dirty="0"/>
              <a:t>не ищет,</a:t>
            </a:r>
            <a:br>
              <a:rPr lang="ru-RU" dirty="0"/>
            </a:br>
            <a:r>
              <a:rPr lang="ru-RU" dirty="0"/>
              <a:t>И не от </a:t>
            </a:r>
            <a:r>
              <a:rPr lang="ru-RU" dirty="0" err="1" smtClean="0"/>
              <a:t>счастия</a:t>
            </a:r>
            <a:r>
              <a:rPr lang="ru-RU" dirty="0" smtClean="0"/>
              <a:t> </a:t>
            </a:r>
            <a:r>
              <a:rPr lang="ru-RU" dirty="0"/>
              <a:t>бежит!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 ним струя светлей лазури,</a:t>
            </a:r>
            <a:br>
              <a:rPr lang="ru-RU" dirty="0"/>
            </a:br>
            <a:r>
              <a:rPr lang="ru-RU" dirty="0" smtClean="0"/>
              <a:t>Над </a:t>
            </a:r>
            <a:r>
              <a:rPr lang="ru-RU" dirty="0"/>
              <a:t>ним луч солнца золотой...</a:t>
            </a:r>
            <a:br>
              <a:rPr lang="ru-RU" dirty="0"/>
            </a:br>
            <a:r>
              <a:rPr lang="ru-RU" dirty="0"/>
              <a:t>А он, мятежный, просит бури,</a:t>
            </a:r>
            <a:br>
              <a:rPr lang="ru-RU" dirty="0"/>
            </a:br>
            <a:r>
              <a:rPr lang="ru-RU" dirty="0"/>
              <a:t>Как будто в бурях есть покой!</a:t>
            </a:r>
          </a:p>
        </p:txBody>
      </p:sp>
      <p:pic>
        <p:nvPicPr>
          <p:cNvPr id="9218" name="Picture 2" descr="http://zabort.ru/uploads/images/8/3/9/1/3/888b4969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5724128" cy="4581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822823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1C987C-F2DE-43C3-AF65-D6E9742DB36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9512" y="0"/>
            <a:ext cx="2664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Выхожу один я на дорогу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3"/>
            <a:ext cx="45976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410445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ermontov.niv.ru/images/pictures/picture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2788"/>
            <a:ext cx="4464496" cy="3591440"/>
          </a:xfrm>
          <a:prstGeom prst="rect">
            <a:avLst/>
          </a:prstGeom>
          <a:noFill/>
        </p:spPr>
      </p:pic>
      <p:pic>
        <p:nvPicPr>
          <p:cNvPr id="3076" name="Picture 4" descr="http://lermontov.niv.ru/images/pictures/pictur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766" y="2880354"/>
            <a:ext cx="4572758" cy="3977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426093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tnow.ru/img/518000/5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143750" cy="6019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015264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88640"/>
            <a:ext cx="51125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Дело происходило на Кавказе, в Пятигорске. Дуэль назначена была на пистолетах, на расстоянии 15 шагов, у подошвы горы Машук, неподалеку от Бештау.  </a:t>
            </a:r>
          </a:p>
          <a:p>
            <a:r>
              <a:rPr lang="ru-RU" sz="2000" dirty="0" smtClean="0"/>
              <a:t>Первым успел выстрелить Мартынов. Лермонтов получил рану в правый бок навылет, от которой мгновенно умер, не сделав своего выстрела.</a:t>
            </a:r>
          </a:p>
          <a:p>
            <a:endParaRPr lang="ru-RU" dirty="0"/>
          </a:p>
        </p:txBody>
      </p:sp>
      <p:pic>
        <p:nvPicPr>
          <p:cNvPr id="4098" name="Picture 2" descr="http://lermontov.sch1262.ru/images/8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2402" y="3429000"/>
            <a:ext cx="2561598" cy="3212976"/>
          </a:xfrm>
          <a:prstGeom prst="rect">
            <a:avLst/>
          </a:prstGeom>
          <a:noFill/>
        </p:spPr>
      </p:pic>
      <p:pic>
        <p:nvPicPr>
          <p:cNvPr id="4100" name="Picture 4" descr="http://ptj.spb.ru/wp-content/gallery/68_big/68_01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6632"/>
            <a:ext cx="2543427" cy="3261819"/>
          </a:xfrm>
          <a:prstGeom prst="rect">
            <a:avLst/>
          </a:prstGeom>
          <a:noFill/>
        </p:spPr>
      </p:pic>
      <p:pic>
        <p:nvPicPr>
          <p:cNvPr id="6" name="Рисунок 2" descr="F:\лермонтов\0_ae08e_aacf2c30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89453"/>
            <a:ext cx="4896544" cy="3668547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peremeny.ru/blog/wp-content/uploads/2011/07/repin_duy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56886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6165304"/>
            <a:ext cx="437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И. Репин. Дуэль Лермонтова и Мартынова </a:t>
            </a:r>
            <a:endParaRPr lang="ru-RU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9624" y="0"/>
            <a:ext cx="3384376" cy="3316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429000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Род</a:t>
            </a:r>
            <a:r>
              <a:rPr lang="ru-RU" sz="2400" dirty="0"/>
              <a:t> Лермонтовых происходил из Шотландии и восходил к полумифическому барду-пророку Томасу Лермонту. В 1613 году один из представителей этого рода, поручик польской армии Георг (Джордж) Лермонт (ок. 1596—1634), </a:t>
            </a:r>
            <a:r>
              <a:rPr lang="ru-RU" sz="2400" dirty="0" smtClean="0"/>
              <a:t>попал в </a:t>
            </a:r>
            <a:r>
              <a:rPr lang="ru-RU" sz="2400" dirty="0"/>
              <a:t>плен </a:t>
            </a:r>
            <a:r>
              <a:rPr lang="ru-RU" sz="2400" dirty="0" smtClean="0"/>
              <a:t>к русским, затем поступил </a:t>
            </a:r>
            <a:r>
              <a:rPr lang="ru-RU" sz="2400" dirty="0"/>
              <a:t>на службу к царю Михаилу Фёдоровичу. </a:t>
            </a:r>
            <a:r>
              <a:rPr lang="ru-RU" sz="2400" dirty="0" smtClean="0"/>
              <a:t>Предок поэта перешёл </a:t>
            </a:r>
            <a:r>
              <a:rPr lang="ru-RU" sz="2400" dirty="0"/>
              <a:t>в православие </a:t>
            </a:r>
            <a:r>
              <a:rPr lang="ru-RU" sz="2400" dirty="0" smtClean="0"/>
              <a:t>и, </a:t>
            </a:r>
            <a:r>
              <a:rPr lang="ru-RU" sz="2400" dirty="0"/>
              <a:t>под именем Юрия Андреевича</a:t>
            </a:r>
            <a:r>
              <a:rPr lang="ru-RU" sz="2400" dirty="0" smtClean="0"/>
              <a:t>, стал </a:t>
            </a:r>
            <a:r>
              <a:rPr lang="ru-RU" sz="2400" dirty="0"/>
              <a:t>родоначальником русской дворянской фамилии </a:t>
            </a:r>
            <a:r>
              <a:rPr lang="ru-RU" sz="2400" dirty="0" smtClean="0"/>
              <a:t>Лермонтовых.</a:t>
            </a:r>
            <a:endParaRPr lang="ru-RU" sz="2400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rmontov.niv.ru/images/tarhany/mog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6632"/>
            <a:ext cx="4900144" cy="66247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043208" cy="834979"/>
          </a:xfrm>
        </p:spPr>
        <p:txBody>
          <a:bodyPr/>
          <a:lstStyle/>
          <a:p>
            <a:pPr algn="ctr"/>
            <a:r>
              <a:rPr lang="en-US" sz="1600" b="1" cap="all" dirty="0" smtClean="0"/>
              <a:t/>
            </a:r>
            <a:br>
              <a:rPr lang="en-US" sz="1600" b="1" cap="all" dirty="0" smtClean="0"/>
            </a:br>
            <a:r>
              <a:rPr lang="ru-RU" sz="3200" b="1" cap="all" dirty="0" smtClean="0"/>
              <a:t>Тест-викторина </a:t>
            </a:r>
            <a:r>
              <a:rPr lang="ru-RU" sz="3200" b="1" cap="all" dirty="0" smtClean="0"/>
              <a:t>по русскому языку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cap="all" dirty="0" smtClean="0"/>
              <a:t>«Михаил Лермонтов»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531821"/>
            <a:ext cx="82089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Прочитайте текст.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Ответьте на вопросы заданий к нему.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сияет на небе солнце красное,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любуются им тучки синие.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за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трапезой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сидит во златом венце,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Сидит грозный царь Иван Васильевич.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Позади его стоят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стольники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Супротив его всё бояре да князья,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бокам его всё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опричники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пирует царь во славу Божию,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удовольствие своё и веселие.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915108"/>
            <a:ext cx="84249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be-BY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1.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Укажите источник приведённого фрагмента: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поэма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Тамбовская казначейша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драма в стихах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Маскарад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поэма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Песня про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купца Калашникова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196752"/>
          <a:ext cx="8640960" cy="5364480"/>
        </p:xfrm>
        <a:graphic>
          <a:graphicData uri="http://schemas.openxmlformats.org/drawingml/2006/table">
            <a:tbl>
              <a:tblPr/>
              <a:tblGrid>
                <a:gridCol w="1224136"/>
                <a:gridCol w="7416824"/>
              </a:tblGrid>
              <a:tr h="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DokChampa"/>
                        </a:rPr>
                        <a:t>А) трапеза</a:t>
                      </a:r>
                      <a:endParaRPr lang="ru-RU" sz="20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1) пиршество в память умершего;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2) общий стол для приёма пищи;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3) ритуальное омовение ног перед вкушением традиционной монастырской пищи.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DokChampa"/>
                        </a:rPr>
                        <a:t>Б) стольник</a:t>
                      </a:r>
                      <a:endParaRPr lang="ru-RU" sz="20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1) придворный, прислуживающий за царским обеденным столом;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2) придворные, претендующие на царский престол, на царствование;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3) служители царского казначейства с окладом в 100 рублей;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4) предводители добровольческих отрядов, каждый из которых состоит из 100 вооружённых бойцов. 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DokChampa"/>
                        </a:rPr>
                        <a:t>В) опричник</a:t>
                      </a:r>
                      <a:endParaRPr lang="ru-RU" sz="20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1) тот, кто оплошал, совершил грубый промах, ошибку;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2) тот, кто служил в специальном войске царя Ивана Грозного;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3) тот, кто своими действиями лишает нравственных сил, богатства внутреннего содержания.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07504" y="8909"/>
            <a:ext cx="802838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2.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Установите соответствие: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07504" y="370978"/>
            <a:ext cx="885698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Супротив его всё бояре да князья.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морфологическую ошибку в данном предложении и запишите всё предложение в исправленном виде.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Выберите правильный вариант расстановки знаков препинания в предложении: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Она была удивлена, когда на вопрос её, имею ли я ей сказать что-нибудь особенно важное?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отвечал, что желаю ей быть счастливой и прочее.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Она была удивлена, когда на вопрос её: имею ли я ей сказать что-нибудь особенно важное, я отвечал, что желаю ей быть счастливой и прочее.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Она была удивлена, когда на вопрос её: имею ли я ей сказать что-нибудь особенно важное?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отвечал, что желаю ей быть счастливой и прочее.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67544" y="695599"/>
            <a:ext cx="842493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5.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Хр..мой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старич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нка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стр..дает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ревм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тизмом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Выберите вариант с правильной последовательностью пропущенных гласных: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ооаа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2)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оёао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3)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оёаа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4)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аёоа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5)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ооао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Определите, какое из выделенных слов правильно разбито на морфемы: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(1)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вос-помин-а-ний-э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ней останется (2)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не-при-косн-ов-енн-ым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душе моей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628797"/>
          <a:ext cx="8352928" cy="4389120"/>
        </p:xfrm>
        <a:graphic>
          <a:graphicData uri="http://schemas.openxmlformats.org/drawingml/2006/table">
            <a:tbl>
              <a:tblPr/>
              <a:tblGrid>
                <a:gridCol w="1872208"/>
                <a:gridCol w="6480720"/>
              </a:tblGrid>
              <a:tr h="5040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DokChampa"/>
                        </a:rPr>
                        <a:t>задание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DokChampa"/>
                        </a:rPr>
                        <a:t>ответ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DokChampa"/>
                        </a:rPr>
                        <a:t>1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DokChampa"/>
                        </a:rPr>
                        <a:t>3)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DokChampa"/>
                        </a:rPr>
                        <a:t>2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DokChampa"/>
                        </a:rPr>
                        <a:t>А2Б1В2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DokChampa"/>
                        </a:rPr>
                        <a:t>3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3600" b="0" i="1" dirty="0">
                          <a:latin typeface="Times New Roman"/>
                          <a:ea typeface="Calibri"/>
                          <a:cs typeface="DokChampa"/>
                        </a:rPr>
                        <a:t>Супротив </a:t>
                      </a:r>
                      <a:r>
                        <a:rPr lang="ru-RU" sz="36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DokChampa"/>
                        </a:rPr>
                        <a:t>н</a:t>
                      </a:r>
                      <a:r>
                        <a:rPr lang="ru-RU" sz="3600" b="0" i="1" dirty="0">
                          <a:latin typeface="Times New Roman"/>
                          <a:ea typeface="Calibri"/>
                          <a:cs typeface="DokChampa"/>
                        </a:rPr>
                        <a:t>его всё бояре да князья</a:t>
                      </a:r>
                      <a:endParaRPr lang="ru-RU" sz="3600" b="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DokChampa"/>
                        </a:rPr>
                        <a:t>4</a:t>
                      </a:r>
                      <a:endParaRPr lang="ru-RU" sz="36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DokChampa"/>
                        </a:rPr>
                        <a:t>3)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DokChampa"/>
                        </a:rPr>
                        <a:t>5</a:t>
                      </a:r>
                      <a:endParaRPr lang="ru-RU" sz="36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DokChampa"/>
                        </a:rPr>
                        <a:t>1)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DokChampa"/>
                        </a:rPr>
                        <a:t>6</a:t>
                      </a:r>
                      <a:endParaRPr lang="ru-RU" sz="36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DokChampa"/>
                        </a:rPr>
                        <a:t>1)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27584" y="548680"/>
            <a:ext cx="65527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БЛАНК ОТВЕТОВ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869160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</a:t>
            </a:r>
            <a:r>
              <a:rPr lang="ru-RU" sz="2000" dirty="0" smtClean="0"/>
              <a:t>тец </a:t>
            </a:r>
            <a:r>
              <a:rPr lang="ru-RU" sz="2000" dirty="0"/>
              <a:t>поэта, Юрий Петрович Лермонтов (1787—1831) «был среднего роста, редкий красавец и прекрасно сложён; в общем, его можно назвать в полном смысле слова изящным мужчиной; он был добр, но ужасно вспыльчив</a:t>
            </a:r>
            <a:r>
              <a:rPr lang="ru-RU" sz="2000" dirty="0" smtClean="0"/>
              <a:t>». </a:t>
            </a:r>
            <a:r>
              <a:rPr lang="ru-RU" sz="2000" dirty="0"/>
              <a:t>Перед женитьбой на Марии Михайловне Арсеньевой Юрий Петрович вышел в отставку в чине пехотного капитана.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3707904" cy="4327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821" y="332656"/>
            <a:ext cx="3595216" cy="432048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3096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Елизавета </a:t>
            </a:r>
            <a:r>
              <a:rPr lang="ru-RU" sz="2000" dirty="0" smtClean="0"/>
              <a:t>Алексеевна Арсеньева, </a:t>
            </a:r>
            <a:r>
              <a:rPr lang="ru-RU" sz="2000" dirty="0"/>
              <a:t>бабушка поэта, была «не особенно красива, высокого роста, сурова и до некоторой степени неуклюжа». Обладала недюжинным умом, силой воли и деловой хваткой. Происходила из знаменитого рода Столыпиных.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-13745"/>
            <a:ext cx="5401682" cy="689576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32656"/>
            <a:ext cx="7128792" cy="50053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537321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Детство Лермонтова прошло в бабушкином имении "Тарханы" Пензенской губернии. </a:t>
            </a:r>
            <a:r>
              <a:rPr lang="ru-RU" sz="2000" dirty="0" smtClean="0"/>
              <a:t>Бабушка очень </a:t>
            </a:r>
            <a:r>
              <a:rPr lang="ru-RU" sz="2000" dirty="0"/>
              <a:t>любила </a:t>
            </a:r>
            <a:r>
              <a:rPr lang="ru-RU" sz="2000" dirty="0" smtClean="0"/>
              <a:t>внука. Она прилагала все усилия, чтобы дать ему всё, на что только может претендовать продолжатель рода Лермонтовых. </a:t>
            </a:r>
            <a:endParaRPr lang="ru-RU" sz="20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735624" cy="5517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9947" y="966252"/>
            <a:ext cx="4434053" cy="5891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6021288"/>
            <a:ext cx="245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Поэт в возрасте 4-5 лет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332656"/>
            <a:ext cx="214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в возрасте 6-7 лет</a:t>
            </a: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89040"/>
            <a:ext cx="6012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Бабушка перевезла </a:t>
            </a:r>
            <a:r>
              <a:rPr lang="ru-RU" sz="2000" dirty="0"/>
              <a:t>Лермонтова в Москву, где его стали готовить к поступлению в университетский благородный пансион. </a:t>
            </a:r>
          </a:p>
          <a:p>
            <a:r>
              <a:rPr lang="ru-RU" sz="2000" dirty="0"/>
              <a:t>В пансионе </a:t>
            </a:r>
            <a:r>
              <a:rPr lang="ru-RU" sz="2000" dirty="0" smtClean="0"/>
              <a:t>Лермонтову привили </a:t>
            </a:r>
            <a:r>
              <a:rPr lang="ru-RU" sz="2000" dirty="0"/>
              <a:t>вкус к литературе: </a:t>
            </a:r>
            <a:r>
              <a:rPr lang="ru-RU" sz="2000" dirty="0" smtClean="0"/>
              <a:t>на «заседаниях по </a:t>
            </a:r>
            <a:r>
              <a:rPr lang="ru-RU" sz="2000" dirty="0"/>
              <a:t>словесности</a:t>
            </a:r>
            <a:r>
              <a:rPr lang="ru-RU" sz="2000" dirty="0" smtClean="0"/>
              <a:t>» </a:t>
            </a:r>
            <a:r>
              <a:rPr lang="ru-RU" sz="2000" dirty="0"/>
              <a:t>молодые люди пробовали свои силы в самостоятельном </a:t>
            </a:r>
            <a:r>
              <a:rPr lang="ru-RU" sz="2000" dirty="0" smtClean="0"/>
              <a:t>творчестве.</a:t>
            </a:r>
            <a:endParaRPr lang="ru-RU" sz="2000" dirty="0"/>
          </a:p>
          <a:p>
            <a:r>
              <a:rPr lang="ru-RU" sz="2000" dirty="0"/>
              <a:t>Поэт </a:t>
            </a:r>
            <a:r>
              <a:rPr lang="ru-RU" sz="2000" dirty="0" smtClean="0"/>
              <a:t>был увлечён Шиллером</a:t>
            </a:r>
            <a:r>
              <a:rPr lang="ru-RU" sz="2000" dirty="0"/>
              <a:t>, особенно его юношескими </a:t>
            </a:r>
            <a:r>
              <a:rPr lang="ru-RU" sz="2000" dirty="0" smtClean="0"/>
              <a:t>трагедиями, а также Шекспиром, свободно цитировал сцены </a:t>
            </a:r>
            <a:r>
              <a:rPr lang="ru-RU" sz="2000" dirty="0"/>
              <a:t>из «Гамлета».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11056"/>
            <a:ext cx="4780574" cy="3677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88640"/>
            <a:ext cx="2734267" cy="3179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696369"/>
            <a:ext cx="2664296" cy="316163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416824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67744" y="260648"/>
            <a:ext cx="5256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Любимые женщины Лермонтова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590465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Александра </a:t>
            </a:r>
            <a:r>
              <a:rPr lang="ru-RU" sz="2000" dirty="0"/>
              <a:t>Верещагина познакомила его </a:t>
            </a:r>
            <a:r>
              <a:rPr lang="ru-RU" sz="2000" dirty="0" smtClean="0"/>
              <a:t>с Екатериной Сушковой, которая </a:t>
            </a:r>
            <a:r>
              <a:rPr lang="ru-RU" sz="2000" dirty="0"/>
              <a:t>оставила записки об этом знакомстве. Содержание их — настоящий «роман», распадающийся на две </a:t>
            </a:r>
            <a:r>
              <a:rPr lang="ru-RU" sz="2000" dirty="0" smtClean="0"/>
              <a:t>части: героиня первой части</a:t>
            </a:r>
            <a:r>
              <a:rPr lang="ru-RU" sz="2000" dirty="0"/>
              <a:t> — торжествующая и насмешливая </a:t>
            </a:r>
            <a:r>
              <a:rPr lang="ru-RU" sz="2000" dirty="0" smtClean="0"/>
              <a:t>Сушкова</a:t>
            </a:r>
            <a:r>
              <a:rPr lang="ru-RU" sz="2000" dirty="0"/>
              <a:t>, </a:t>
            </a:r>
            <a:r>
              <a:rPr lang="ru-RU" sz="2000" dirty="0" smtClean="0"/>
              <a:t>герой второй части</a:t>
            </a:r>
            <a:r>
              <a:rPr lang="ru-RU" sz="2000" dirty="0"/>
              <a:t> — холодный и даже </a:t>
            </a:r>
            <a:r>
              <a:rPr lang="ru-RU" sz="2000" dirty="0" smtClean="0"/>
              <a:t>жестокий и </a:t>
            </a:r>
            <a:r>
              <a:rPr lang="ru-RU" sz="2000" dirty="0"/>
              <a:t>мстительный </a:t>
            </a:r>
            <a:r>
              <a:rPr lang="ru-RU" sz="2000" dirty="0" smtClean="0"/>
              <a:t>Лермонтов</a:t>
            </a:r>
            <a:r>
              <a:rPr lang="ru-RU" sz="2000" dirty="0"/>
              <a:t>.</a:t>
            </a:r>
          </a:p>
          <a:p>
            <a:r>
              <a:rPr lang="ru-RU" sz="2000" dirty="0"/>
              <a:t>Шестнадцатилетний «отрок», склонный к «сентиментальным суждениям», невзрачный, косолапый, с красными глазами, с вздёрнутым носом и язвительной улыбкой, менее всего мог казаться интересным кавалером для юных барышень. В ответ на его чувства ему предлагали «волчок или верёвочку», угощали булочками с начинкой из опилок. Сушкова, много лет спустя после </a:t>
            </a:r>
            <a:r>
              <a:rPr lang="ru-RU" sz="2000" dirty="0" smtClean="0"/>
              <a:t>этого события</a:t>
            </a:r>
            <a:r>
              <a:rPr lang="ru-RU" sz="2000" dirty="0"/>
              <a:t>, изобразила поэта в недуге безнадёжной страсти и приписала себе даже стихотворение, посвящённое Лермонтовым другой девице — Вареньке Лопухиной, </a:t>
            </a:r>
            <a:r>
              <a:rPr lang="ru-RU" sz="2000" dirty="0" smtClean="0"/>
              <a:t>к которой </a:t>
            </a:r>
            <a:r>
              <a:rPr lang="ru-RU" sz="2000" dirty="0"/>
              <a:t>он </a:t>
            </a:r>
            <a:r>
              <a:rPr lang="ru-RU" sz="2000" dirty="0" smtClean="0"/>
              <a:t>до </a:t>
            </a:r>
            <a:r>
              <a:rPr lang="ru-RU" sz="2000" dirty="0"/>
              <a:t>конца жизни </a:t>
            </a:r>
            <a:r>
              <a:rPr lang="ru-RU" sz="2000" dirty="0" smtClean="0"/>
              <a:t>питал самое </a:t>
            </a:r>
            <a:r>
              <a:rPr lang="ru-RU" sz="2000" dirty="0"/>
              <a:t>глубокое чувство, когда-либо вызванное в нём женщиной.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6840"/>
            <a:ext cx="2786795" cy="32933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414140"/>
            <a:ext cx="2664296" cy="3443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2921AA-B4DE-4C88-82C0-8C07CCEF1A0F}"/>
</file>

<file path=customXml/itemProps2.xml><?xml version="1.0" encoding="utf-8"?>
<ds:datastoreItem xmlns:ds="http://schemas.openxmlformats.org/officeDocument/2006/customXml" ds:itemID="{DD7A0753-B891-4C42-9EAA-DFDDCA38F475}"/>
</file>

<file path=customXml/itemProps3.xml><?xml version="1.0" encoding="utf-8"?>
<ds:datastoreItem xmlns:ds="http://schemas.openxmlformats.org/officeDocument/2006/customXml" ds:itemID="{75430635-3AAA-4BBF-95C0-EFF7BCA38B92}"/>
</file>

<file path=docProps/app.xml><?xml version="1.0" encoding="utf-8"?>
<Properties xmlns="http://schemas.openxmlformats.org/officeDocument/2006/extended-properties" xmlns:vt="http://schemas.openxmlformats.org/officeDocument/2006/docPropsVTypes">
  <Template>Образцы слайдов презентации (оформление с синими разводами)</Template>
  <TotalTime>435</TotalTime>
  <Words>1270</Words>
  <Application>Microsoft Office PowerPoint</Application>
  <PresentationFormat>Экран (4:3)</PresentationFormat>
  <Paragraphs>189</Paragraphs>
  <Slides>26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Blue Segoe 4-3 template-template_April-17-2007</vt:lpstr>
      <vt:lpstr>Белый текст и шрифт Courier для слайдов с кодом</vt:lpstr>
      <vt:lpstr>3(15). 10. 1814 г.  - 15(27). 07. 1841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Тест-викторина по русскому языку  «Михаил Лермонтов» 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Лермонтов Михаил Юревич</dc:title>
  <dc:creator>Valera</dc:creator>
  <cp:keywords/>
  <cp:lastModifiedBy>Татьяна</cp:lastModifiedBy>
  <cp:revision>53</cp:revision>
  <dcterms:created xsi:type="dcterms:W3CDTF">2014-11-16T11:07:19Z</dcterms:created>
  <dcterms:modified xsi:type="dcterms:W3CDTF">2014-12-16T19:50:05Z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TC102867169990</vt:lpwstr>
  </property>
  <property fmtid="{D5CDD505-2E9C-101B-9397-08002B2CF9AE}" pid="3" name="ContentTypeId">
    <vt:lpwstr>0x010100378601C765F2DB4D832BA86FE76CDD2C</vt:lpwstr>
  </property>
</Properties>
</file>